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4"/>
  </p:notesMasterIdLst>
  <p:sldIdLst>
    <p:sldId id="256" r:id="rId2"/>
    <p:sldId id="332" r:id="rId3"/>
    <p:sldId id="351" r:id="rId4"/>
    <p:sldId id="352" r:id="rId5"/>
    <p:sldId id="354" r:id="rId6"/>
    <p:sldId id="353" r:id="rId7"/>
    <p:sldId id="343" r:id="rId8"/>
    <p:sldId id="357" r:id="rId9"/>
    <p:sldId id="349" r:id="rId10"/>
    <p:sldId id="350" r:id="rId11"/>
    <p:sldId id="355" r:id="rId12"/>
    <p:sldId id="362" r:id="rId13"/>
    <p:sldId id="358" r:id="rId14"/>
    <p:sldId id="344" r:id="rId15"/>
    <p:sldId id="361" r:id="rId16"/>
    <p:sldId id="345" r:id="rId17"/>
    <p:sldId id="346" r:id="rId18"/>
    <p:sldId id="359" r:id="rId19"/>
    <p:sldId id="347" r:id="rId20"/>
    <p:sldId id="348" r:id="rId21"/>
    <p:sldId id="356" r:id="rId22"/>
    <p:sldId id="360" r:id="rId23"/>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57" autoAdjust="0"/>
    <p:restoredTop sz="94660"/>
  </p:normalViewPr>
  <p:slideViewPr>
    <p:cSldViewPr>
      <p:cViewPr>
        <p:scale>
          <a:sx n="100" d="100"/>
          <a:sy n="100" d="100"/>
        </p:scale>
        <p:origin x="-936" y="211"/>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22.png>
</file>

<file path=ppt/media/image23.jpeg>
</file>

<file path=ppt/media/image24.png>
</file>

<file path=ppt/media/image25.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82923273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this in just three days. There simply is no other global dataset containing this much road quality data. And it is still easy to make it much </a:t>
            </a:r>
            <a:r>
              <a:rPr lang="en-US" dirty="0" err="1" smtClean="0"/>
              <a:t>much</a:t>
            </a:r>
            <a:r>
              <a:rPr lang="en-US" dirty="0" smtClean="0"/>
              <a:t> better.</a:t>
            </a:r>
            <a:endParaRPr lang="nl-BE" dirty="0" smtClean="0"/>
          </a:p>
        </p:txBody>
      </p:sp>
    </p:spTree>
    <p:extLst>
      <p:ext uri="{BB962C8B-B14F-4D97-AF65-F5344CB8AC3E}">
        <p14:creationId xmlns:p14="http://schemas.microsoft.com/office/powerpoint/2010/main" val="5569497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And it isn't just some nerds playground. Most Garmin GPS units come pre-loaded with OSM maps now. Like this bicycle unit, which warns you of the bad road ahead.</a:t>
            </a:r>
            <a:endParaRPr lang="nl-BE" dirty="0"/>
          </a:p>
        </p:txBody>
      </p:sp>
    </p:spTree>
    <p:extLst>
      <p:ext uri="{BB962C8B-B14F-4D97-AF65-F5344CB8AC3E}">
        <p14:creationId xmlns:p14="http://schemas.microsoft.com/office/powerpoint/2010/main" val="1642368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tools are there, and they are all open source. With OSMAND, you download all the data you need when you have good </a:t>
            </a:r>
            <a:r>
              <a:rPr lang="en-US" dirty="0" err="1" smtClean="0"/>
              <a:t>wifi</a:t>
            </a:r>
            <a:r>
              <a:rPr lang="en-US" dirty="0" smtClean="0"/>
              <a:t>. Then you hit the road with a car-centered map, or one which shows dog asylums and bicycle </a:t>
            </a:r>
            <a:r>
              <a:rPr lang="en-US" dirty="0" err="1" smtClean="0"/>
              <a:t>parkins</a:t>
            </a:r>
            <a:r>
              <a:rPr lang="en-US" dirty="0" smtClean="0"/>
              <a:t>, or your own map style which focusses on your own interests. And add some of your own data too if you want to.</a:t>
            </a:r>
            <a:endParaRPr lang="nl-BE" dirty="0" smtClean="0"/>
          </a:p>
          <a:p>
            <a:endParaRPr lang="nl-BE" dirty="0"/>
          </a:p>
        </p:txBody>
      </p:sp>
    </p:spTree>
    <p:extLst>
      <p:ext uri="{BB962C8B-B14F-4D97-AF65-F5344CB8AC3E}">
        <p14:creationId xmlns:p14="http://schemas.microsoft.com/office/powerpoint/2010/main" val="12261758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endParaRPr lang="nl-BE" dirty="0"/>
          </a:p>
        </p:txBody>
      </p:sp>
    </p:spTree>
    <p:extLst>
      <p:ext uri="{BB962C8B-B14F-4D97-AF65-F5344CB8AC3E}">
        <p14:creationId xmlns:p14="http://schemas.microsoft.com/office/powerpoint/2010/main" val="652802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But all this is only possible if -you- complete the data and keep it up to date. There is no "someone should do this or that" or "why don't they do this or that". There is only you, doing things, and leading by example.</a:t>
            </a:r>
          </a:p>
          <a:p>
            <a:r>
              <a:rPr lang="en-US" dirty="0" smtClean="0"/>
              <a:t>And that works best if you start mapping what you know.</a:t>
            </a:r>
          </a:p>
          <a:p>
            <a:r>
              <a:rPr lang="en-US" dirty="0" smtClean="0"/>
              <a:t>So what can I do?</a:t>
            </a:r>
            <a:endParaRPr lang="nl-BE" dirty="0"/>
          </a:p>
        </p:txBody>
      </p:sp>
    </p:spTree>
    <p:extLst>
      <p:ext uri="{BB962C8B-B14F-4D97-AF65-F5344CB8AC3E}">
        <p14:creationId xmlns:p14="http://schemas.microsoft.com/office/powerpoint/2010/main" val="14526655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-Open an ID editor, and add some local POIs in your neighborhood. Say, the local </a:t>
            </a:r>
            <a:r>
              <a:rPr lang="en-US" dirty="0" err="1" smtClean="0"/>
              <a:t>buddhist</a:t>
            </a:r>
            <a:r>
              <a:rPr lang="en-US" dirty="0" smtClean="0"/>
              <a:t> temple.</a:t>
            </a:r>
            <a:endParaRPr lang="nl-BE" dirty="0"/>
          </a:p>
        </p:txBody>
      </p:sp>
    </p:spTree>
    <p:extLst>
      <p:ext uri="{BB962C8B-B14F-4D97-AF65-F5344CB8AC3E}">
        <p14:creationId xmlns:p14="http://schemas.microsoft.com/office/powerpoint/2010/main" val="38294542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-Install (nerdy) </a:t>
            </a:r>
            <a:r>
              <a:rPr lang="en-US" dirty="0" err="1" smtClean="0"/>
              <a:t>Osmand</a:t>
            </a:r>
            <a:r>
              <a:rPr lang="en-US" dirty="0" smtClean="0"/>
              <a:t> or (easy) Maps.me and add info for the places you visit. If it's easy, add the info yourself. if it's complicated, add a Note for someone else to fix.</a:t>
            </a:r>
            <a:endParaRPr lang="nl-BE" dirty="0"/>
          </a:p>
        </p:txBody>
      </p:sp>
    </p:spTree>
    <p:extLst>
      <p:ext uri="{BB962C8B-B14F-4D97-AF65-F5344CB8AC3E}">
        <p14:creationId xmlns:p14="http://schemas.microsoft.com/office/powerpoint/2010/main" val="11902606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-Or when you go hiking, biking or driving, take pictures of your route with </a:t>
            </a:r>
            <a:r>
              <a:rPr lang="en-US" dirty="0" err="1" smtClean="0"/>
              <a:t>Mapillary</a:t>
            </a:r>
            <a:r>
              <a:rPr lang="en-US" dirty="0" smtClean="0"/>
              <a:t>. You'll be contributing to an open </a:t>
            </a:r>
            <a:r>
              <a:rPr lang="en-US" dirty="0" err="1" smtClean="0"/>
              <a:t>streetview</a:t>
            </a:r>
            <a:r>
              <a:rPr lang="en-US" dirty="0" smtClean="0"/>
              <a:t> of the world, one which does not focus on places you can make money first, or almost only car oriented </a:t>
            </a:r>
            <a:r>
              <a:rPr lang="en-US" dirty="0" err="1" smtClean="0"/>
              <a:t>photgraphy</a:t>
            </a:r>
            <a:r>
              <a:rPr lang="en-US" dirty="0" smtClean="0"/>
              <a:t>.</a:t>
            </a:r>
          </a:p>
          <a:p>
            <a:r>
              <a:rPr lang="en-US" dirty="0" smtClean="0"/>
              <a:t>And is it is open </a:t>
            </a:r>
            <a:r>
              <a:rPr lang="en-US" dirty="0" err="1" smtClean="0"/>
              <a:t>licenced</a:t>
            </a:r>
            <a:r>
              <a:rPr lang="en-US" dirty="0" smtClean="0"/>
              <a:t>, you can use this to map things like road quality, turn lanes, max speeds, speed bumps and POIs.</a:t>
            </a:r>
          </a:p>
          <a:p>
            <a:r>
              <a:rPr lang="en-US" dirty="0" smtClean="0"/>
              <a:t>For the lazy, it looks like this.</a:t>
            </a:r>
          </a:p>
        </p:txBody>
      </p:sp>
    </p:spTree>
    <p:extLst>
      <p:ext uri="{BB962C8B-B14F-4D97-AF65-F5344CB8AC3E}">
        <p14:creationId xmlns:p14="http://schemas.microsoft.com/office/powerpoint/2010/main" val="27257520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smtClean="0"/>
              <a:t>But </a:t>
            </a:r>
            <a:r>
              <a:rPr lang="nl-BE" dirty="0" err="1" smtClean="0"/>
              <a:t>it</a:t>
            </a:r>
            <a:r>
              <a:rPr lang="nl-BE" dirty="0" smtClean="0"/>
              <a:t> </a:t>
            </a:r>
            <a:r>
              <a:rPr lang="nl-BE" dirty="0" err="1" smtClean="0"/>
              <a:t>can</a:t>
            </a:r>
            <a:r>
              <a:rPr lang="nl-BE" dirty="0" smtClean="0"/>
              <a:t> </a:t>
            </a:r>
            <a:r>
              <a:rPr lang="nl-BE" dirty="0" err="1" smtClean="0"/>
              <a:t>also</a:t>
            </a:r>
            <a:r>
              <a:rPr lang="nl-BE" dirty="0" smtClean="0"/>
              <a:t> look </a:t>
            </a:r>
            <a:r>
              <a:rPr lang="nl-BE" dirty="0" err="1" smtClean="0"/>
              <a:t>like</a:t>
            </a:r>
            <a:r>
              <a:rPr lang="nl-BE" dirty="0" smtClean="0"/>
              <a:t> </a:t>
            </a:r>
            <a:r>
              <a:rPr lang="nl-BE" dirty="0" err="1" smtClean="0"/>
              <a:t>this</a:t>
            </a:r>
            <a:r>
              <a:rPr lang="nl-BE" dirty="0" smtClean="0"/>
              <a:t>.</a:t>
            </a:r>
            <a:endParaRPr lang="nl-BE" dirty="0"/>
          </a:p>
        </p:txBody>
      </p:sp>
    </p:spTree>
    <p:extLst>
      <p:ext uri="{BB962C8B-B14F-4D97-AF65-F5344CB8AC3E}">
        <p14:creationId xmlns:p14="http://schemas.microsoft.com/office/powerpoint/2010/main" val="2727707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-Or print out an area of interest and hit the streets to collect info.</a:t>
            </a:r>
            <a:endParaRPr lang="nl-BE" dirty="0"/>
          </a:p>
        </p:txBody>
      </p:sp>
    </p:spTree>
    <p:extLst>
      <p:ext uri="{BB962C8B-B14F-4D97-AF65-F5344CB8AC3E}">
        <p14:creationId xmlns:p14="http://schemas.microsoft.com/office/powerpoint/2010/main" val="1941885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smtClean="0"/>
              <a:t>OpenStreetMap</a:t>
            </a:r>
            <a:r>
              <a:rPr lang="en-US" dirty="0" smtClean="0"/>
              <a:t> is a handcrafted, evolving map</a:t>
            </a:r>
          </a:p>
          <a:p>
            <a:r>
              <a:rPr lang="en-US" dirty="0" smtClean="0"/>
              <a:t>At first, the changes are very visible, like the work we're doing today.</a:t>
            </a:r>
          </a:p>
          <a:p>
            <a:r>
              <a:rPr lang="en-US" dirty="0" smtClean="0"/>
              <a:t>But as the map evolves, more and more small details get added.</a:t>
            </a:r>
            <a:endParaRPr lang="nl-BE" dirty="0"/>
          </a:p>
        </p:txBody>
      </p:sp>
    </p:spTree>
    <p:extLst>
      <p:ext uri="{BB962C8B-B14F-4D97-AF65-F5344CB8AC3E}">
        <p14:creationId xmlns:p14="http://schemas.microsoft.com/office/powerpoint/2010/main" val="29749773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And finally: find an open dataset and import it to OSM or use it to improve the</a:t>
            </a:r>
            <a:r>
              <a:rPr lang="en-US" baseline="0" dirty="0" smtClean="0"/>
              <a:t> map.</a:t>
            </a:r>
            <a:endParaRPr lang="en-US" dirty="0" smtClean="0"/>
          </a:p>
        </p:txBody>
      </p:sp>
    </p:spTree>
    <p:extLst>
      <p:ext uri="{BB962C8B-B14F-4D97-AF65-F5344CB8AC3E}">
        <p14:creationId xmlns:p14="http://schemas.microsoft.com/office/powerpoint/2010/main" val="15437423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Or better yet, why not just collect your data within OSM?</a:t>
            </a:r>
            <a:endParaRPr lang="nl-BE" dirty="0" smtClean="0"/>
          </a:p>
          <a:p>
            <a:endParaRPr lang="nl-BE" dirty="0"/>
          </a:p>
        </p:txBody>
      </p:sp>
    </p:spTree>
    <p:extLst>
      <p:ext uri="{BB962C8B-B14F-4D97-AF65-F5344CB8AC3E}">
        <p14:creationId xmlns:p14="http://schemas.microsoft.com/office/powerpoint/2010/main" val="15985302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A new mapper might start adding the opening hours to the places they use.</a:t>
            </a:r>
            <a:endParaRPr lang="nl-BE" dirty="0"/>
          </a:p>
        </p:txBody>
      </p:sp>
    </p:spTree>
    <p:extLst>
      <p:ext uri="{BB962C8B-B14F-4D97-AF65-F5344CB8AC3E}">
        <p14:creationId xmlns:p14="http://schemas.microsoft.com/office/powerpoint/2010/main" val="19993715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Or get a bit more ambitious and map ALL the water fountains in Brussels.</a:t>
            </a:r>
            <a:endParaRPr lang="nl-BE" dirty="0"/>
          </a:p>
        </p:txBody>
      </p:sp>
    </p:spTree>
    <p:extLst>
      <p:ext uri="{BB962C8B-B14F-4D97-AF65-F5344CB8AC3E}">
        <p14:creationId xmlns:p14="http://schemas.microsoft.com/office/powerpoint/2010/main" val="2721083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And some of us go a little crazy and map ALL DAY EVERY DAY until every little spot in their region has all </a:t>
            </a:r>
            <a:r>
              <a:rPr lang="en-US" dirty="0" err="1" smtClean="0"/>
              <a:t>landuse</a:t>
            </a:r>
            <a:r>
              <a:rPr lang="en-US" dirty="0" smtClean="0"/>
              <a:t> mapped</a:t>
            </a:r>
          </a:p>
        </p:txBody>
      </p:sp>
    </p:spTree>
    <p:extLst>
      <p:ext uri="{BB962C8B-B14F-4D97-AF65-F5344CB8AC3E}">
        <p14:creationId xmlns:p14="http://schemas.microsoft.com/office/powerpoint/2010/main" val="1363159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Put all this together, and you get a map reflecting the </a:t>
            </a:r>
            <a:r>
              <a:rPr lang="en-US" dirty="0" err="1" smtClean="0"/>
              <a:t>colours</a:t>
            </a:r>
            <a:r>
              <a:rPr lang="en-US" dirty="0" smtClean="0"/>
              <a:t> of many different people.</a:t>
            </a:r>
            <a:endParaRPr lang="nl-BE" dirty="0" smtClean="0"/>
          </a:p>
          <a:p>
            <a:endParaRPr lang="nl-BE" dirty="0"/>
          </a:p>
        </p:txBody>
      </p:sp>
    </p:spTree>
    <p:extLst>
      <p:ext uri="{BB962C8B-B14F-4D97-AF65-F5344CB8AC3E}">
        <p14:creationId xmlns:p14="http://schemas.microsoft.com/office/powerpoint/2010/main" val="6916302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BE" dirty="0" err="1" smtClean="0"/>
              <a:t>Because</a:t>
            </a:r>
            <a:r>
              <a:rPr lang="nl-BE" dirty="0" smtClean="0"/>
              <a:t> we </a:t>
            </a:r>
            <a:r>
              <a:rPr lang="nl-BE" dirty="0" err="1" smtClean="0"/>
              <a:t>can</a:t>
            </a:r>
            <a:r>
              <a:rPr lang="nl-BE" dirty="0" smtClean="0"/>
              <a:t> map </a:t>
            </a:r>
            <a:r>
              <a:rPr lang="nl-BE" dirty="0" err="1" smtClean="0"/>
              <a:t>what</a:t>
            </a:r>
            <a:r>
              <a:rPr lang="nl-BE" baseline="0" dirty="0" smtClean="0"/>
              <a:t> </a:t>
            </a:r>
            <a:r>
              <a:rPr lang="nl-BE" baseline="0" dirty="0" err="1" smtClean="0"/>
              <a:t>you</a:t>
            </a:r>
            <a:r>
              <a:rPr lang="nl-BE" baseline="0" dirty="0" smtClean="0"/>
              <a:t> </a:t>
            </a:r>
            <a:r>
              <a:rPr lang="nl-BE" baseline="0" dirty="0" err="1" smtClean="0"/>
              <a:t>need</a:t>
            </a:r>
            <a:r>
              <a:rPr lang="nl-BE" baseline="0" dirty="0" smtClean="0"/>
              <a:t>, </a:t>
            </a:r>
            <a:r>
              <a:rPr lang="nl-BE" baseline="0" dirty="0" err="1" smtClean="0"/>
              <a:t>together</a:t>
            </a:r>
            <a:r>
              <a:rPr lang="nl-BE" baseline="0" dirty="0" smtClean="0"/>
              <a:t>.</a:t>
            </a:r>
            <a:endParaRPr lang="nl-BE" dirty="0"/>
          </a:p>
        </p:txBody>
      </p:sp>
    </p:spTree>
    <p:extLst>
      <p:ext uri="{BB962C8B-B14F-4D97-AF65-F5344CB8AC3E}">
        <p14:creationId xmlns:p14="http://schemas.microsoft.com/office/powerpoint/2010/main" val="4979061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Don't forget, you're not doing this for any single website.</a:t>
            </a:r>
          </a:p>
          <a:p>
            <a:r>
              <a:rPr lang="en-US" dirty="0" smtClean="0"/>
              <a:t>If you add a castle, it also shows up on the historical place map. Someone might come along to add all kinds of extra information, maybe even a picture.</a:t>
            </a:r>
            <a:endParaRPr lang="nl-BE" dirty="0"/>
          </a:p>
        </p:txBody>
      </p:sp>
    </p:spTree>
    <p:extLst>
      <p:ext uri="{BB962C8B-B14F-4D97-AF65-F5344CB8AC3E}">
        <p14:creationId xmlns:p14="http://schemas.microsoft.com/office/powerpoint/2010/main" val="1443858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smtClean="0"/>
              <a:t>With the help of twitter, the map of the Bolivian asphalted roads went from this …</a:t>
            </a:r>
            <a:endParaRPr lang="nl-BE" dirty="0"/>
          </a:p>
        </p:txBody>
      </p:sp>
    </p:spTree>
    <p:extLst>
      <p:ext uri="{BB962C8B-B14F-4D97-AF65-F5344CB8AC3E}">
        <p14:creationId xmlns:p14="http://schemas.microsoft.com/office/powerpoint/2010/main" val="282680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
        <p:cNvGrpSpPr/>
        <p:nvPr/>
      </p:nvGrpSpPr>
      <p:grpSpPr>
        <a:xfrm>
          <a:off x="0" y="0"/>
          <a:ext cx="0" cy="0"/>
          <a:chOff x="0" y="0"/>
          <a:chExt cx="0" cy="0"/>
        </a:xfrm>
      </p:grpSpPr>
      <p:sp>
        <p:nvSpPr>
          <p:cNvPr id="8" name="Shape 8"/>
          <p:cNvSpPr txBox="1">
            <a:spLocks noGrp="1"/>
          </p:cNvSpPr>
          <p:nvPr>
            <p:ph type="ctrTitle"/>
          </p:nvPr>
        </p:nvSpPr>
        <p:spPr>
          <a:xfrm>
            <a:off x="685800" y="2111123"/>
            <a:ext cx="7772400" cy="1546475"/>
          </a:xfrm>
          <a:prstGeom prst="rect">
            <a:avLst/>
          </a:prstGeom>
        </p:spPr>
        <p:txBody>
          <a:bodyPr lIns="91425" tIns="91425" rIns="91425" bIns="91425" anchor="b" anchorCtr="0"/>
          <a:lstStyle>
            <a:lvl1pPr algn="ctr">
              <a:spcBef>
                <a:spcPts val="0"/>
              </a:spcBef>
              <a:buSzPct val="100000"/>
              <a:defRPr sz="4800"/>
            </a:lvl1pPr>
            <a:lvl2pPr algn="ctr">
              <a:spcBef>
                <a:spcPts val="0"/>
              </a:spcBef>
              <a:buSzPct val="100000"/>
              <a:defRPr sz="4800"/>
            </a:lvl2pPr>
            <a:lvl3pPr algn="ctr">
              <a:spcBef>
                <a:spcPts val="0"/>
              </a:spcBef>
              <a:buSzPct val="100000"/>
              <a:defRPr sz="4800"/>
            </a:lvl3pPr>
            <a:lvl4pPr algn="ctr">
              <a:spcBef>
                <a:spcPts val="0"/>
              </a:spcBef>
              <a:buSzPct val="100000"/>
              <a:defRPr sz="4800"/>
            </a:lvl4pPr>
            <a:lvl5pPr algn="ctr">
              <a:spcBef>
                <a:spcPts val="0"/>
              </a:spcBef>
              <a:buSzPct val="100000"/>
              <a:defRPr sz="4800"/>
            </a:lvl5pPr>
            <a:lvl6pPr algn="ctr">
              <a:spcBef>
                <a:spcPts val="0"/>
              </a:spcBef>
              <a:buSzPct val="100000"/>
              <a:defRPr sz="4800"/>
            </a:lvl6pPr>
            <a:lvl7pPr algn="ctr">
              <a:spcBef>
                <a:spcPts val="0"/>
              </a:spcBef>
              <a:buSzPct val="100000"/>
              <a:defRPr sz="4800"/>
            </a:lvl7pPr>
            <a:lvl8pPr algn="ctr">
              <a:spcBef>
                <a:spcPts val="0"/>
              </a:spcBef>
              <a:buSzPct val="100000"/>
              <a:defRPr sz="4800"/>
            </a:lvl8pPr>
            <a:lvl9pPr algn="ctr">
              <a:spcBef>
                <a:spcPts val="0"/>
              </a:spcBef>
              <a:buSzPct val="100000"/>
              <a:defRPr sz="4800"/>
            </a:lvl9pPr>
          </a:lstStyle>
          <a:p>
            <a:endParaRPr/>
          </a:p>
        </p:txBody>
      </p:sp>
      <p:sp>
        <p:nvSpPr>
          <p:cNvPr id="9" name="Shape 9"/>
          <p:cNvSpPr txBox="1">
            <a:spLocks noGrp="1"/>
          </p:cNvSpPr>
          <p:nvPr>
            <p:ph type="subTitle" idx="1"/>
          </p:nvPr>
        </p:nvSpPr>
        <p:spPr>
          <a:xfrm>
            <a:off x="685800" y="3786738"/>
            <a:ext cx="7772400" cy="1046316"/>
          </a:xfrm>
          <a:prstGeom prst="rect">
            <a:avLst/>
          </a:prstGeom>
        </p:spPr>
        <p:txBody>
          <a:bodyPr lIns="91425" tIns="91425" rIns="91425" bIns="91425" anchor="t" anchorCtr="0"/>
          <a:lstStyle>
            <a:lvl1pPr algn="ctr">
              <a:spcBef>
                <a:spcPts val="0"/>
              </a:spcBef>
              <a:buClr>
                <a:schemeClr val="dk2"/>
              </a:buClr>
              <a:buNone/>
              <a:defRPr>
                <a:solidFill>
                  <a:schemeClr val="dk2"/>
                </a:solidFill>
              </a:defRPr>
            </a:lvl1pPr>
            <a:lvl2pPr algn="ctr">
              <a:spcBef>
                <a:spcPts val="0"/>
              </a:spcBef>
              <a:buClr>
                <a:schemeClr val="dk2"/>
              </a:buClr>
              <a:buSzPct val="100000"/>
              <a:buNone/>
              <a:defRPr sz="3000">
                <a:solidFill>
                  <a:schemeClr val="dk2"/>
                </a:solidFill>
              </a:defRPr>
            </a:lvl2pPr>
            <a:lvl3pPr algn="ctr">
              <a:spcBef>
                <a:spcPts val="0"/>
              </a:spcBef>
              <a:buClr>
                <a:schemeClr val="dk2"/>
              </a:buClr>
              <a:buSzPct val="100000"/>
              <a:buNone/>
              <a:defRPr sz="3000">
                <a:solidFill>
                  <a:schemeClr val="dk2"/>
                </a:solidFill>
              </a:defRPr>
            </a:lvl3pPr>
            <a:lvl4pPr algn="ctr">
              <a:spcBef>
                <a:spcPts val="0"/>
              </a:spcBef>
              <a:buClr>
                <a:schemeClr val="dk2"/>
              </a:buClr>
              <a:buSzPct val="100000"/>
              <a:buNone/>
              <a:defRPr sz="3000">
                <a:solidFill>
                  <a:schemeClr val="dk2"/>
                </a:solidFill>
              </a:defRPr>
            </a:lvl4pPr>
            <a:lvl5pPr algn="ctr">
              <a:spcBef>
                <a:spcPts val="0"/>
              </a:spcBef>
              <a:buClr>
                <a:schemeClr val="dk2"/>
              </a:buClr>
              <a:buSzPct val="100000"/>
              <a:buNone/>
              <a:defRPr sz="3000">
                <a:solidFill>
                  <a:schemeClr val="dk2"/>
                </a:solidFill>
              </a:defRPr>
            </a:lvl5pPr>
            <a:lvl6pPr algn="ctr">
              <a:spcBef>
                <a:spcPts val="0"/>
              </a:spcBef>
              <a:buClr>
                <a:schemeClr val="dk2"/>
              </a:buClr>
              <a:buSzPct val="100000"/>
              <a:buNone/>
              <a:defRPr sz="3000">
                <a:solidFill>
                  <a:schemeClr val="dk2"/>
                </a:solidFill>
              </a:defRPr>
            </a:lvl6pPr>
            <a:lvl7pPr algn="ctr">
              <a:spcBef>
                <a:spcPts val="0"/>
              </a:spcBef>
              <a:buClr>
                <a:schemeClr val="dk2"/>
              </a:buClr>
              <a:buSzPct val="100000"/>
              <a:buNone/>
              <a:defRPr sz="3000">
                <a:solidFill>
                  <a:schemeClr val="dk2"/>
                </a:solidFill>
              </a:defRPr>
            </a:lvl7pPr>
            <a:lvl8pPr algn="ctr">
              <a:spcBef>
                <a:spcPts val="0"/>
              </a:spcBef>
              <a:buClr>
                <a:schemeClr val="dk2"/>
              </a:buClr>
              <a:buSzPct val="100000"/>
              <a:buNone/>
              <a:defRPr sz="3000">
                <a:solidFill>
                  <a:schemeClr val="dk2"/>
                </a:solidFill>
              </a:defRPr>
            </a:lvl8pPr>
            <a:lvl9pPr algn="ctr">
              <a:spcBef>
                <a:spcPts val="0"/>
              </a:spcBef>
              <a:buClr>
                <a:schemeClr val="dk2"/>
              </a:buClr>
              <a:buSzPct val="100000"/>
              <a:buNone/>
              <a:defRPr sz="3000">
                <a:solidFill>
                  <a:schemeClr val="dk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aption">
    <p:spTree>
      <p:nvGrpSpPr>
        <p:cNvPr id="1" name="Shape 19"/>
        <p:cNvGrpSpPr/>
        <p:nvPr/>
      </p:nvGrpSpPr>
      <p:grpSpPr>
        <a:xfrm>
          <a:off x="0" y="0"/>
          <a:ext cx="0" cy="0"/>
          <a:chOff x="0" y="0"/>
          <a:chExt cx="0" cy="0"/>
        </a:xfrm>
      </p:grpSpPr>
      <p:sp>
        <p:nvSpPr>
          <p:cNvPr id="20" name="Shape 20"/>
          <p:cNvSpPr txBox="1">
            <a:spLocks noGrp="1"/>
          </p:cNvSpPr>
          <p:nvPr>
            <p:ph type="body" idx="1"/>
          </p:nvPr>
        </p:nvSpPr>
        <p:spPr>
          <a:xfrm>
            <a:off x="457200" y="5875079"/>
            <a:ext cx="8229600" cy="692693"/>
          </a:xfrm>
          <a:prstGeom prst="rect">
            <a:avLst/>
          </a:prstGeom>
        </p:spPr>
        <p:txBody>
          <a:bodyPr lIns="91425" tIns="91425" rIns="91425" bIns="91425" anchor="t" anchorCtr="0"/>
          <a:lstStyle>
            <a:lvl1pPr algn="ctr">
              <a:spcBef>
                <a:spcPts val="360"/>
              </a:spcBef>
              <a:buSzPct val="100000"/>
              <a:buNone/>
              <a:defRPr sz="1800"/>
            </a:lvl1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b" anchorCtr="0"/>
          <a:lstStyle>
            <a:lvl1pPr>
              <a:spcBef>
                <a:spcPts val="0"/>
              </a:spcBef>
              <a:buClr>
                <a:schemeClr val="dk1"/>
              </a:buClr>
              <a:buSzPct val="100000"/>
              <a:buNone/>
              <a:defRPr sz="3600" b="1">
                <a:solidFill>
                  <a:schemeClr val="dk1"/>
                </a:solidFill>
              </a:defRPr>
            </a:lvl1pPr>
            <a:lvl2pPr>
              <a:spcBef>
                <a:spcPts val="0"/>
              </a:spcBef>
              <a:buClr>
                <a:schemeClr val="dk1"/>
              </a:buClr>
              <a:buSzPct val="100000"/>
              <a:buNone/>
              <a:defRPr sz="3600" b="1">
                <a:solidFill>
                  <a:schemeClr val="dk1"/>
                </a:solidFill>
              </a:defRPr>
            </a:lvl2pPr>
            <a:lvl3pPr>
              <a:spcBef>
                <a:spcPts val="0"/>
              </a:spcBef>
              <a:buClr>
                <a:schemeClr val="dk1"/>
              </a:buClr>
              <a:buSzPct val="100000"/>
              <a:buNone/>
              <a:defRPr sz="3600" b="1">
                <a:solidFill>
                  <a:schemeClr val="dk1"/>
                </a:solidFill>
              </a:defRPr>
            </a:lvl3pPr>
            <a:lvl4pPr>
              <a:spcBef>
                <a:spcPts val="0"/>
              </a:spcBef>
              <a:buClr>
                <a:schemeClr val="dk1"/>
              </a:buClr>
              <a:buSzPct val="100000"/>
              <a:buNone/>
              <a:defRPr sz="3600" b="1">
                <a:solidFill>
                  <a:schemeClr val="dk1"/>
                </a:solidFill>
              </a:defRPr>
            </a:lvl4pPr>
            <a:lvl5pPr>
              <a:spcBef>
                <a:spcPts val="0"/>
              </a:spcBef>
              <a:buClr>
                <a:schemeClr val="dk1"/>
              </a:buClr>
              <a:buSzPct val="100000"/>
              <a:buNone/>
              <a:defRPr sz="3600" b="1">
                <a:solidFill>
                  <a:schemeClr val="dk1"/>
                </a:solidFill>
              </a:defRPr>
            </a:lvl5pPr>
            <a:lvl6pPr>
              <a:spcBef>
                <a:spcPts val="0"/>
              </a:spcBef>
              <a:buClr>
                <a:schemeClr val="dk1"/>
              </a:buClr>
              <a:buSzPct val="100000"/>
              <a:buNone/>
              <a:defRPr sz="3600" b="1">
                <a:solidFill>
                  <a:schemeClr val="dk1"/>
                </a:solidFill>
              </a:defRPr>
            </a:lvl6pPr>
            <a:lvl7pPr>
              <a:spcBef>
                <a:spcPts val="0"/>
              </a:spcBef>
              <a:buClr>
                <a:schemeClr val="dk1"/>
              </a:buClr>
              <a:buSzPct val="100000"/>
              <a:buNone/>
              <a:defRPr sz="3600" b="1">
                <a:solidFill>
                  <a:schemeClr val="dk1"/>
                </a:solidFill>
              </a:defRPr>
            </a:lvl7pPr>
            <a:lvl8pPr>
              <a:spcBef>
                <a:spcPts val="0"/>
              </a:spcBef>
              <a:buClr>
                <a:schemeClr val="dk1"/>
              </a:buClr>
              <a:buSzPct val="100000"/>
              <a:buNone/>
              <a:defRPr sz="3600" b="1">
                <a:solidFill>
                  <a:schemeClr val="dk1"/>
                </a:solidFill>
              </a:defRPr>
            </a:lvl8pPr>
            <a:lvl9pPr>
              <a:spcBef>
                <a:spcPts val="0"/>
              </a:spcBef>
              <a:buClr>
                <a:schemeClr val="dk1"/>
              </a:buClr>
              <a:buSzPct val="100000"/>
              <a:buNone/>
              <a:defRPr sz="3600" b="1">
                <a:solidFill>
                  <a:schemeClr val="dk1"/>
                </a:solidFill>
              </a:defRPr>
            </a:lvl9pPr>
          </a:lstStyle>
          <a:p>
            <a:endParaRPr/>
          </a:p>
        </p:txBody>
      </p:sp>
      <p:sp>
        <p:nvSpPr>
          <p:cNvPr id="6" name="Shape 6"/>
          <p:cNvSpPr txBox="1">
            <a:spLocks noGrp="1"/>
          </p:cNvSpPr>
          <p:nvPr>
            <p:ph type="body" idx="1"/>
          </p:nvPr>
        </p:nvSpPr>
        <p:spPr>
          <a:xfrm>
            <a:off x="457200" y="1600200"/>
            <a:ext cx="8229600" cy="4967573"/>
          </a:xfrm>
          <a:prstGeom prst="rect">
            <a:avLst/>
          </a:prstGeom>
          <a:noFill/>
          <a:ln>
            <a:noFill/>
          </a:ln>
        </p:spPr>
        <p:txBody>
          <a:bodyPr lIns="91425" tIns="91425" rIns="91425" bIns="91425" anchor="t" anchorCtr="0"/>
          <a:lstStyle>
            <a:lvl1pPr>
              <a:spcBef>
                <a:spcPts val="600"/>
              </a:spcBef>
              <a:buClr>
                <a:schemeClr val="dk1"/>
              </a:buClr>
              <a:buSzPct val="100000"/>
              <a:defRPr sz="3000">
                <a:solidFill>
                  <a:schemeClr val="dk1"/>
                </a:solidFill>
              </a:defRPr>
            </a:lvl1pPr>
            <a:lvl2pPr>
              <a:spcBef>
                <a:spcPts val="480"/>
              </a:spcBef>
              <a:buClr>
                <a:schemeClr val="dk1"/>
              </a:buClr>
              <a:buSzPct val="100000"/>
              <a:defRPr sz="2400">
                <a:solidFill>
                  <a:schemeClr val="dk1"/>
                </a:solidFill>
              </a:defRPr>
            </a:lvl2pPr>
            <a:lvl3pPr>
              <a:spcBef>
                <a:spcPts val="480"/>
              </a:spcBef>
              <a:buClr>
                <a:schemeClr val="dk1"/>
              </a:buClr>
              <a:buSzPct val="100000"/>
              <a:defRPr sz="2400">
                <a:solidFill>
                  <a:schemeClr val="dk1"/>
                </a:solidFill>
              </a:defRPr>
            </a:lvl3pPr>
            <a:lvl4pPr>
              <a:spcBef>
                <a:spcPts val="360"/>
              </a:spcBef>
              <a:buClr>
                <a:schemeClr val="dk1"/>
              </a:buClr>
              <a:buSzPct val="100000"/>
              <a:defRPr sz="1800">
                <a:solidFill>
                  <a:schemeClr val="dk1"/>
                </a:solidFill>
              </a:defRPr>
            </a:lvl4pPr>
            <a:lvl5pPr>
              <a:spcBef>
                <a:spcPts val="360"/>
              </a:spcBef>
              <a:buClr>
                <a:schemeClr val="dk1"/>
              </a:buClr>
              <a:buSzPct val="100000"/>
              <a:defRPr sz="1800">
                <a:solidFill>
                  <a:schemeClr val="dk1"/>
                </a:solidFill>
              </a:defRPr>
            </a:lvl5pPr>
            <a:lvl6pPr>
              <a:spcBef>
                <a:spcPts val="360"/>
              </a:spcBef>
              <a:buClr>
                <a:schemeClr val="dk1"/>
              </a:buClr>
              <a:buSzPct val="100000"/>
              <a:defRPr sz="1800">
                <a:solidFill>
                  <a:schemeClr val="dk1"/>
                </a:solidFill>
              </a:defRPr>
            </a:lvl6pPr>
            <a:lvl7pPr>
              <a:spcBef>
                <a:spcPts val="360"/>
              </a:spcBef>
              <a:buClr>
                <a:schemeClr val="dk1"/>
              </a:buClr>
              <a:buSzPct val="100000"/>
              <a:defRPr sz="1800">
                <a:solidFill>
                  <a:schemeClr val="dk1"/>
                </a:solidFill>
              </a:defRPr>
            </a:lvl7pPr>
            <a:lvl8pPr>
              <a:spcBef>
                <a:spcPts val="360"/>
              </a:spcBef>
              <a:buClr>
                <a:schemeClr val="dk1"/>
              </a:buClr>
              <a:buSzPct val="100000"/>
              <a:defRPr sz="1800">
                <a:solidFill>
                  <a:schemeClr val="dk1"/>
                </a:solidFill>
              </a:defRPr>
            </a:lvl8pPr>
            <a:lvl9pPr>
              <a:spcBef>
                <a:spcPts val="360"/>
              </a:spcBef>
              <a:buClr>
                <a:schemeClr val="dk1"/>
              </a:buClr>
              <a:buSzPct val="100000"/>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www.osm.be/animap/animap_gent/animap.html"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www.openstreetmap.org/user/joost%20schouppe/diary/35883" TargetMode="External"/><Relationship Id="rId13" Type="http://schemas.openxmlformats.org/officeDocument/2006/relationships/hyperlink" Target="http://americanredcross.github.io/OSM-Assessment/" TargetMode="External"/><Relationship Id="rId3" Type="http://schemas.openxmlformats.org/officeDocument/2006/relationships/hyperlink" Target="http://maps.me/en/help#mapeditor" TargetMode="External"/><Relationship Id="rId7" Type="http://schemas.openxmlformats.org/officeDocument/2006/relationships/hyperlink" Target="http://www.openstreetmap.org/user/joost%20schouppe/diary/38103" TargetMode="External"/><Relationship Id="rId12" Type="http://schemas.openxmlformats.org/officeDocument/2006/relationships/hyperlink" Target="http://wiki.openstreetmap.org/wiki/Import/Guidelines" TargetMode="External"/><Relationship Id="rId2" Type="http://schemas.openxmlformats.org/officeDocument/2006/relationships/hyperlink" Target="http://www.openstreetmap.org/user/joost%20schouppe/diary/21826" TargetMode="External"/><Relationship Id="rId1" Type="http://schemas.openxmlformats.org/officeDocument/2006/relationships/slideLayout" Target="../slideLayouts/slideLayout3.xml"/><Relationship Id="rId6" Type="http://schemas.openxmlformats.org/officeDocument/2006/relationships/hyperlink" Target="http://gk.historic.place/" TargetMode="External"/><Relationship Id="rId11" Type="http://schemas.openxmlformats.org/officeDocument/2006/relationships/hyperlink" Target="http://wiki.openstreetmap.org/wiki/Walking_Papers" TargetMode="External"/><Relationship Id="rId5" Type="http://schemas.openxmlformats.org/officeDocument/2006/relationships/hyperlink" Target="http://hdyc.neis-one.org/?joost%20schouppe" TargetMode="External"/><Relationship Id="rId10" Type="http://schemas.openxmlformats.org/officeDocument/2006/relationships/hyperlink" Target="http://blog.mapillary.com/update/2014/10/27/long-hike.html" TargetMode="External"/><Relationship Id="rId4" Type="http://schemas.openxmlformats.org/officeDocument/2006/relationships/hyperlink" Target="http://overpass-turbo.eu/s/gE8" TargetMode="External"/><Relationship Id="rId9" Type="http://schemas.openxmlformats.org/officeDocument/2006/relationships/hyperlink" Target="http://www.openstreetmap.org/user/joost%20schouppe/diary/36196"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3848" y="3140968"/>
            <a:ext cx="2820230" cy="11976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6" name="Shape 26"/>
          <p:cNvPicPr preferRelativeResize="0"/>
          <p:nvPr/>
        </p:nvPicPr>
        <p:blipFill>
          <a:blip r:embed="rId4" cstate="email">
            <a:alphaModFix/>
            <a:extLst>
              <a:ext uri="{28A0092B-C50C-407E-A947-70E740481C1C}">
                <a14:useLocalDpi xmlns:a14="http://schemas.microsoft.com/office/drawing/2010/main"/>
              </a:ext>
            </a:extLst>
          </a:blip>
          <a:stretch>
            <a:fillRect/>
          </a:stretch>
        </p:blipFill>
        <p:spPr>
          <a:xfrm>
            <a:off x="3779912" y="2064441"/>
            <a:ext cx="1878462" cy="788495"/>
          </a:xfrm>
          <a:prstGeom prst="rect">
            <a:avLst/>
          </a:prstGeom>
          <a:noFill/>
          <a:ln>
            <a:noFill/>
          </a:ln>
        </p:spPr>
      </p:pic>
      <p:pic>
        <p:nvPicPr>
          <p:cNvPr id="28" name="Shape 28"/>
          <p:cNvPicPr preferRelativeResize="0"/>
          <p:nvPr/>
        </p:nvPicPr>
        <p:blipFill>
          <a:blip r:embed="rId5" cstate="email">
            <a:alphaModFix/>
            <a:extLst>
              <a:ext uri="{28A0092B-C50C-407E-A947-70E740481C1C}">
                <a14:useLocalDpi xmlns:a14="http://schemas.microsoft.com/office/drawing/2010/main"/>
              </a:ext>
            </a:extLst>
          </a:blip>
          <a:stretch>
            <a:fillRect/>
          </a:stretch>
        </p:blipFill>
        <p:spPr>
          <a:xfrm>
            <a:off x="467544" y="1988840"/>
            <a:ext cx="1584176" cy="788495"/>
          </a:xfrm>
          <a:prstGeom prst="rect">
            <a:avLst/>
          </a:prstGeom>
          <a:noFill/>
          <a:ln>
            <a:noFill/>
          </a:ln>
        </p:spPr>
      </p:pic>
      <p:pic>
        <p:nvPicPr>
          <p:cNvPr id="29" name="Shape 29"/>
          <p:cNvPicPr preferRelativeResize="0"/>
          <p:nvPr/>
        </p:nvPicPr>
        <p:blipFill>
          <a:blip r:embed="rId6" cstate="email">
            <a:alphaModFix/>
            <a:extLst>
              <a:ext uri="{28A0092B-C50C-407E-A947-70E740481C1C}">
                <a14:useLocalDpi xmlns:a14="http://schemas.microsoft.com/office/drawing/2010/main"/>
              </a:ext>
            </a:extLst>
          </a:blip>
          <a:stretch>
            <a:fillRect/>
          </a:stretch>
        </p:blipFill>
        <p:spPr>
          <a:xfrm>
            <a:off x="539552" y="2996952"/>
            <a:ext cx="1584175" cy="1181135"/>
          </a:xfrm>
          <a:prstGeom prst="rect">
            <a:avLst/>
          </a:prstGeom>
          <a:noFill/>
          <a:ln>
            <a:noFill/>
          </a:ln>
        </p:spPr>
      </p:pic>
      <p:pic>
        <p:nvPicPr>
          <p:cNvPr id="1027" name="Picture 3" descr="C:\Users\sa59772\Desktop\OSM\mapathon\poster\osmbe.png"/>
          <p:cNvPicPr>
            <a:picLocks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51774" y="2140203"/>
            <a:ext cx="2168698" cy="215289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2441" y="1"/>
            <a:ext cx="6641927" cy="68561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4908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7704" y="0"/>
            <a:ext cx="5112568" cy="69016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10635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http://m.img.brothersoft.com/android/54/54166e5c6f8ad9491c65e2397c495c92_screeshots_0.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5776" y="-1"/>
            <a:ext cx="4125550" cy="6875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043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Mapa Polsk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002422"/>
            <a:ext cx="9144000" cy="5063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27738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1"/>
          <p:cNvSpPr txBox="1"/>
          <p:nvPr/>
        </p:nvSpPr>
        <p:spPr>
          <a:xfrm>
            <a:off x="360040" y="1196752"/>
            <a:ext cx="8388424" cy="3847207"/>
          </a:xfrm>
          <a:prstGeom prst="rect">
            <a:avLst/>
          </a:prstGeom>
          <a:noFill/>
        </p:spPr>
        <p:txBody>
          <a:bodyPr wrap="square" rtlCol="0">
            <a:spAutoFit/>
          </a:bodyPr>
          <a:lstStyle/>
          <a:p>
            <a:pPr algn="ctr"/>
            <a:r>
              <a:rPr lang="nl-BE" sz="6000" dirty="0" smtClean="0"/>
              <a:t>How </a:t>
            </a:r>
            <a:r>
              <a:rPr lang="nl-BE" sz="6000" dirty="0" err="1" smtClean="0"/>
              <a:t>could</a:t>
            </a:r>
            <a:r>
              <a:rPr lang="nl-BE" sz="6000" dirty="0" smtClean="0"/>
              <a:t> </a:t>
            </a:r>
            <a:r>
              <a:rPr lang="nl-BE" sz="6000" dirty="0" err="1" smtClean="0"/>
              <a:t>this</a:t>
            </a:r>
            <a:r>
              <a:rPr lang="nl-BE" sz="6000" dirty="0" smtClean="0"/>
              <a:t> ever </a:t>
            </a:r>
            <a:r>
              <a:rPr lang="nl-BE" sz="6000" dirty="0" err="1" smtClean="0"/>
              <a:t>work</a:t>
            </a:r>
            <a:r>
              <a:rPr lang="nl-BE" sz="6000" dirty="0" smtClean="0"/>
              <a:t>?</a:t>
            </a:r>
          </a:p>
          <a:p>
            <a:pPr algn="ctr"/>
            <a:endParaRPr lang="nl-BE" dirty="0"/>
          </a:p>
          <a:p>
            <a:pPr algn="ctr"/>
            <a:endParaRPr lang="nl-BE" dirty="0" smtClean="0"/>
          </a:p>
          <a:p>
            <a:pPr algn="ctr"/>
            <a:r>
              <a:rPr lang="nl-BE" sz="4800" i="1" dirty="0" smtClean="0"/>
              <a:t>Just </a:t>
            </a:r>
            <a:r>
              <a:rPr lang="nl-BE" sz="4800" i="1" dirty="0" err="1" smtClean="0"/>
              <a:t>you</a:t>
            </a:r>
            <a:r>
              <a:rPr lang="nl-BE" sz="4800" i="1" dirty="0" smtClean="0"/>
              <a:t>, </a:t>
            </a:r>
            <a:r>
              <a:rPr lang="nl-BE" sz="4800" i="1" dirty="0" err="1" smtClean="0"/>
              <a:t>mapping</a:t>
            </a:r>
            <a:r>
              <a:rPr lang="nl-BE" sz="4800" i="1" dirty="0" smtClean="0"/>
              <a:t> </a:t>
            </a:r>
            <a:r>
              <a:rPr lang="nl-BE" sz="4800" i="1" dirty="0" err="1" smtClean="0"/>
              <a:t>what</a:t>
            </a:r>
            <a:r>
              <a:rPr lang="nl-BE" sz="4800" i="1" dirty="0" smtClean="0"/>
              <a:t> </a:t>
            </a:r>
            <a:r>
              <a:rPr lang="nl-BE" sz="4800" i="1" dirty="0" err="1" smtClean="0"/>
              <a:t>you</a:t>
            </a:r>
            <a:r>
              <a:rPr lang="nl-BE" sz="4800" i="1" dirty="0" smtClean="0"/>
              <a:t> </a:t>
            </a:r>
            <a:r>
              <a:rPr lang="nl-BE" sz="4800" i="1" dirty="0" err="1" smtClean="0"/>
              <a:t>know</a:t>
            </a:r>
            <a:endParaRPr lang="nl-BE" sz="4800" i="1" dirty="0"/>
          </a:p>
        </p:txBody>
      </p:sp>
    </p:spTree>
    <p:extLst>
      <p:ext uri="{BB962C8B-B14F-4D97-AF65-F5344CB8AC3E}">
        <p14:creationId xmlns:p14="http://schemas.microsoft.com/office/powerpoint/2010/main" val="34630888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307513" cy="7040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74796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descr="Screenshot_2016-05-25-18-23-47.png wordt weergegeven"/>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4" name="AutoShape 4" descr="Screenshot_2016-05-25-18-23-47.png wordt weergegeven"/>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pic>
        <p:nvPicPr>
          <p:cNvPr id="410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7362" y="94342"/>
            <a:ext cx="4144838" cy="7344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68126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1"/>
          <p:cNvSpPr txBox="1"/>
          <p:nvPr/>
        </p:nvSpPr>
        <p:spPr>
          <a:xfrm>
            <a:off x="2964224" y="6453335"/>
            <a:ext cx="6032421" cy="307777"/>
          </a:xfrm>
          <a:prstGeom prst="rect">
            <a:avLst/>
          </a:prstGeom>
          <a:noFill/>
        </p:spPr>
        <p:txBody>
          <a:bodyPr wrap="none" rtlCol="0">
            <a:spAutoFit/>
          </a:bodyPr>
          <a:lstStyle/>
          <a:p>
            <a:r>
              <a:rPr lang="nl-BE" dirty="0" err="1" smtClean="0"/>
              <a:t>Contribute</a:t>
            </a:r>
            <a:r>
              <a:rPr lang="nl-BE" dirty="0" smtClean="0"/>
              <a:t> </a:t>
            </a:r>
            <a:r>
              <a:rPr lang="nl-BE" dirty="0" err="1" smtClean="0"/>
              <a:t>to</a:t>
            </a:r>
            <a:r>
              <a:rPr lang="nl-BE" dirty="0" smtClean="0"/>
              <a:t> </a:t>
            </a:r>
            <a:r>
              <a:rPr lang="nl-BE" dirty="0" err="1" smtClean="0"/>
              <a:t>an</a:t>
            </a:r>
            <a:r>
              <a:rPr lang="nl-BE" dirty="0" smtClean="0"/>
              <a:t> open </a:t>
            </a:r>
            <a:r>
              <a:rPr lang="nl-BE" dirty="0" err="1" smtClean="0"/>
              <a:t>streetview</a:t>
            </a:r>
            <a:r>
              <a:rPr lang="nl-BE" dirty="0" smtClean="0"/>
              <a:t> of the </a:t>
            </a:r>
            <a:r>
              <a:rPr lang="nl-BE" dirty="0" err="1" smtClean="0"/>
              <a:t>world</a:t>
            </a:r>
            <a:r>
              <a:rPr lang="nl-BE" dirty="0" smtClean="0"/>
              <a:t>, </a:t>
            </a:r>
            <a:r>
              <a:rPr lang="nl-BE" dirty="0" err="1" smtClean="0"/>
              <a:t>one</a:t>
            </a:r>
            <a:r>
              <a:rPr lang="nl-BE" dirty="0" smtClean="0"/>
              <a:t> we </a:t>
            </a:r>
            <a:r>
              <a:rPr lang="nl-BE" dirty="0" err="1" smtClean="0"/>
              <a:t>can</a:t>
            </a:r>
            <a:r>
              <a:rPr lang="nl-BE" dirty="0" smtClean="0"/>
              <a:t> </a:t>
            </a:r>
            <a:r>
              <a:rPr lang="nl-BE" dirty="0" err="1" smtClean="0"/>
              <a:t>use</a:t>
            </a:r>
            <a:r>
              <a:rPr lang="nl-BE" dirty="0" smtClean="0"/>
              <a:t> </a:t>
            </a:r>
            <a:r>
              <a:rPr lang="nl-BE" dirty="0" err="1" smtClean="0"/>
              <a:t>for</a:t>
            </a:r>
            <a:r>
              <a:rPr lang="nl-BE" dirty="0" smtClean="0"/>
              <a:t> </a:t>
            </a:r>
            <a:r>
              <a:rPr lang="nl-BE" dirty="0" err="1" smtClean="0"/>
              <a:t>mapping</a:t>
            </a:r>
            <a:endParaRPr lang="nl-BE"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06" y="0"/>
            <a:ext cx="6315397" cy="63583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descr="http://d3rqg5ndc8pbid.cloudfront.net/original/1X/77b14c662df42f71f8a7f0775d1873f686a58788.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05004" y="116632"/>
            <a:ext cx="2838996" cy="709749"/>
          </a:xfrm>
          <a:prstGeom prst="rect">
            <a:avLst/>
          </a:prstGeom>
          <a:noFill/>
          <a:extLst>
            <a:ext uri="{909E8E84-426E-40DD-AFC4-6F175D3DCCD1}">
              <a14:hiddenFill xmlns:a14="http://schemas.microsoft.com/office/drawing/2010/main">
                <a:solidFill>
                  <a:srgbClr val="FFFFFF"/>
                </a:solidFill>
              </a14:hiddenFill>
            </a:ext>
          </a:extLst>
        </p:spPr>
      </p:pic>
      <p:sp>
        <p:nvSpPr>
          <p:cNvPr id="3" name="Tekstvak 2"/>
          <p:cNvSpPr txBox="1"/>
          <p:nvPr/>
        </p:nvSpPr>
        <p:spPr>
          <a:xfrm>
            <a:off x="6452359" y="1124744"/>
            <a:ext cx="2544286" cy="923330"/>
          </a:xfrm>
          <a:prstGeom prst="rect">
            <a:avLst/>
          </a:prstGeom>
          <a:noFill/>
        </p:spPr>
        <p:txBody>
          <a:bodyPr wrap="none" rtlCol="0">
            <a:spAutoFit/>
          </a:bodyPr>
          <a:lstStyle/>
          <a:p>
            <a:r>
              <a:rPr lang="nl-BE" sz="1800" dirty="0" smtClean="0"/>
              <a:t>Step 1: </a:t>
            </a:r>
            <a:r>
              <a:rPr lang="nl-BE" sz="1800" dirty="0" err="1" smtClean="0"/>
              <a:t>install</a:t>
            </a:r>
            <a:r>
              <a:rPr lang="nl-BE" sz="1800" dirty="0" smtClean="0"/>
              <a:t> </a:t>
            </a:r>
            <a:r>
              <a:rPr lang="nl-BE" sz="1800" dirty="0" err="1" smtClean="0"/>
              <a:t>app</a:t>
            </a:r>
            <a:endParaRPr lang="nl-BE" sz="1800" dirty="0" smtClean="0"/>
          </a:p>
          <a:p>
            <a:r>
              <a:rPr lang="nl-BE" sz="1800" dirty="0" smtClean="0"/>
              <a:t>Step 2: take pictures</a:t>
            </a:r>
          </a:p>
          <a:p>
            <a:r>
              <a:rPr lang="nl-BE" sz="1800" dirty="0" smtClean="0"/>
              <a:t>Step 3: upload pictures</a:t>
            </a:r>
            <a:endParaRPr lang="nl-BE" sz="1800" dirty="0"/>
          </a:p>
        </p:txBody>
      </p:sp>
    </p:spTree>
    <p:extLst>
      <p:ext uri="{BB962C8B-B14F-4D97-AF65-F5344CB8AC3E}">
        <p14:creationId xmlns:p14="http://schemas.microsoft.com/office/powerpoint/2010/main" val="392455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malenki.ch/OSM/Bilder/mapillary/dscRX024341_ich_mit_Trekkingausruestung_01_bearb_small_small.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1760" y="0"/>
            <a:ext cx="9697724" cy="688538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lbanie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2536" y="0"/>
            <a:ext cx="4253036" cy="68959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77780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ile:Surveying with walking paper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8" y="0"/>
            <a:ext cx="9149308" cy="6141474"/>
          </a:xfrm>
          <a:prstGeom prst="rect">
            <a:avLst/>
          </a:prstGeom>
          <a:noFill/>
          <a:extLst>
            <a:ext uri="{909E8E84-426E-40DD-AFC4-6F175D3DCCD1}">
              <a14:hiddenFill xmlns:a14="http://schemas.microsoft.com/office/drawing/2010/main">
                <a:solidFill>
                  <a:srgbClr val="FFFFFF"/>
                </a:solidFill>
              </a14:hiddenFill>
            </a:ext>
          </a:extLst>
        </p:spPr>
      </p:pic>
      <p:sp>
        <p:nvSpPr>
          <p:cNvPr id="3" name="Tekstvak 2"/>
          <p:cNvSpPr txBox="1"/>
          <p:nvPr/>
        </p:nvSpPr>
        <p:spPr>
          <a:xfrm>
            <a:off x="2771800" y="6141474"/>
            <a:ext cx="3776996" cy="707886"/>
          </a:xfrm>
          <a:prstGeom prst="rect">
            <a:avLst/>
          </a:prstGeom>
          <a:noFill/>
        </p:spPr>
        <p:txBody>
          <a:bodyPr wrap="none" rtlCol="0">
            <a:spAutoFit/>
          </a:bodyPr>
          <a:lstStyle/>
          <a:p>
            <a:r>
              <a:rPr lang="nl-BE" sz="4000" dirty="0" err="1" smtClean="0"/>
              <a:t>Walking</a:t>
            </a:r>
            <a:r>
              <a:rPr lang="nl-BE" sz="4000" dirty="0" smtClean="0"/>
              <a:t> Papers</a:t>
            </a:r>
            <a:endParaRPr lang="nl-BE" sz="4000" dirty="0"/>
          </a:p>
        </p:txBody>
      </p:sp>
    </p:spTree>
    <p:extLst>
      <p:ext uri="{BB962C8B-B14F-4D97-AF65-F5344CB8AC3E}">
        <p14:creationId xmlns:p14="http://schemas.microsoft.com/office/powerpoint/2010/main" val="1534764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1"/>
          <p:cNvSpPr txBox="1"/>
          <p:nvPr/>
        </p:nvSpPr>
        <p:spPr>
          <a:xfrm>
            <a:off x="251520" y="2708920"/>
            <a:ext cx="8763938" cy="923330"/>
          </a:xfrm>
          <a:prstGeom prst="rect">
            <a:avLst/>
          </a:prstGeom>
          <a:noFill/>
        </p:spPr>
        <p:txBody>
          <a:bodyPr wrap="none" rtlCol="0">
            <a:spAutoFit/>
          </a:bodyPr>
          <a:lstStyle/>
          <a:p>
            <a:r>
              <a:rPr lang="nl-BE" sz="5400" dirty="0" smtClean="0"/>
              <a:t>A </a:t>
            </a:r>
            <a:r>
              <a:rPr lang="nl-BE" sz="5400" dirty="0" err="1" smtClean="0">
                <a:hlinkClick r:id="rId3"/>
              </a:rPr>
              <a:t>handcrafted</a:t>
            </a:r>
            <a:r>
              <a:rPr lang="nl-BE" sz="5400" dirty="0" smtClean="0"/>
              <a:t> </a:t>
            </a:r>
            <a:r>
              <a:rPr lang="nl-BE" sz="5400" dirty="0" err="1" smtClean="0"/>
              <a:t>evolving</a:t>
            </a:r>
            <a:r>
              <a:rPr lang="nl-BE" sz="5400" dirty="0" smtClean="0"/>
              <a:t> map</a:t>
            </a:r>
            <a:endParaRPr lang="nl-BE" sz="5400" dirty="0"/>
          </a:p>
        </p:txBody>
      </p:sp>
    </p:spTree>
    <p:extLst>
      <p:ext uri="{BB962C8B-B14F-4D97-AF65-F5344CB8AC3E}">
        <p14:creationId xmlns:p14="http://schemas.microsoft.com/office/powerpoint/2010/main" val="150848629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wiki.openstreetmap.org/w/images/9/9d/Josm_with_agiv_crab_laye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71475"/>
            <a:ext cx="9154158" cy="5665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473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974" y="82277"/>
            <a:ext cx="9143851" cy="6515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38262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kstvak 1"/>
          <p:cNvSpPr txBox="1"/>
          <p:nvPr/>
        </p:nvSpPr>
        <p:spPr>
          <a:xfrm>
            <a:off x="611560" y="476672"/>
            <a:ext cx="7221849" cy="584775"/>
          </a:xfrm>
          <a:prstGeom prst="rect">
            <a:avLst/>
          </a:prstGeom>
          <a:noFill/>
        </p:spPr>
        <p:txBody>
          <a:bodyPr wrap="none" rtlCol="0">
            <a:spAutoFit/>
          </a:bodyPr>
          <a:lstStyle/>
          <a:p>
            <a:r>
              <a:rPr lang="nl-BE" sz="3200" dirty="0" smtClean="0"/>
              <a:t>Links     slideshare.com/</a:t>
            </a:r>
            <a:r>
              <a:rPr lang="nl-BE" sz="3200" smtClean="0"/>
              <a:t>joostschouppe</a:t>
            </a:r>
            <a:endParaRPr lang="nl-BE" sz="3200" dirty="0"/>
          </a:p>
        </p:txBody>
      </p:sp>
      <p:sp>
        <p:nvSpPr>
          <p:cNvPr id="3" name="Tekstvak 2"/>
          <p:cNvSpPr txBox="1"/>
          <p:nvPr/>
        </p:nvSpPr>
        <p:spPr>
          <a:xfrm>
            <a:off x="683568" y="1412776"/>
            <a:ext cx="8166018" cy="3108543"/>
          </a:xfrm>
          <a:prstGeom prst="rect">
            <a:avLst/>
          </a:prstGeom>
          <a:noFill/>
        </p:spPr>
        <p:txBody>
          <a:bodyPr wrap="none" rtlCol="0">
            <a:spAutoFit/>
          </a:bodyPr>
          <a:lstStyle/>
          <a:p>
            <a:r>
              <a:rPr lang="nl-BE" dirty="0" err="1" smtClean="0"/>
              <a:t>Evolution</a:t>
            </a:r>
            <a:r>
              <a:rPr lang="nl-BE" dirty="0" smtClean="0"/>
              <a:t> of </a:t>
            </a:r>
            <a:r>
              <a:rPr lang="nl-BE" dirty="0"/>
              <a:t>OSM </a:t>
            </a:r>
            <a:r>
              <a:rPr lang="nl-BE" dirty="0" err="1"/>
              <a:t>maps</a:t>
            </a:r>
            <a:r>
              <a:rPr lang="nl-BE" dirty="0" smtClean="0"/>
              <a:t>: </a:t>
            </a:r>
            <a:r>
              <a:rPr lang="nl-BE" dirty="0" smtClean="0">
                <a:hlinkClick r:id="rId2"/>
              </a:rPr>
              <a:t>http</a:t>
            </a:r>
            <a:r>
              <a:rPr lang="nl-BE" dirty="0">
                <a:hlinkClick r:id="rId2"/>
              </a:rPr>
              <a:t>://</a:t>
            </a:r>
            <a:r>
              <a:rPr lang="nl-BE" dirty="0" smtClean="0">
                <a:hlinkClick r:id="rId2"/>
              </a:rPr>
              <a:t>www.openstreetmap.org/user/joost%20schouppe/diary/21826</a:t>
            </a:r>
            <a:r>
              <a:rPr lang="nl-BE" dirty="0" smtClean="0"/>
              <a:t>  </a:t>
            </a:r>
            <a:endParaRPr lang="nl-BE" dirty="0"/>
          </a:p>
          <a:p>
            <a:r>
              <a:rPr lang="nl-BE" dirty="0" smtClean="0"/>
              <a:t>Editing the map </a:t>
            </a:r>
            <a:r>
              <a:rPr lang="nl-BE" dirty="0" err="1" smtClean="0"/>
              <a:t>with</a:t>
            </a:r>
            <a:r>
              <a:rPr lang="nl-BE" dirty="0"/>
              <a:t> Maps.me: </a:t>
            </a:r>
            <a:r>
              <a:rPr lang="nl-BE" dirty="0">
                <a:hlinkClick r:id="rId3"/>
              </a:rPr>
              <a:t>http://</a:t>
            </a:r>
            <a:r>
              <a:rPr lang="nl-BE" dirty="0" smtClean="0">
                <a:hlinkClick r:id="rId3"/>
              </a:rPr>
              <a:t>maps.me/en/help#mapeditor</a:t>
            </a:r>
            <a:r>
              <a:rPr lang="nl-BE" dirty="0" smtClean="0"/>
              <a:t> </a:t>
            </a:r>
          </a:p>
          <a:p>
            <a:r>
              <a:rPr lang="nl-BE" dirty="0" err="1" smtClean="0"/>
              <a:t>Overpass</a:t>
            </a:r>
            <a:r>
              <a:rPr lang="nl-BE" dirty="0"/>
              <a:t> Turbo: </a:t>
            </a:r>
            <a:r>
              <a:rPr lang="nl-BE" dirty="0">
                <a:hlinkClick r:id="rId4"/>
              </a:rPr>
              <a:t>http://</a:t>
            </a:r>
            <a:r>
              <a:rPr lang="nl-BE" dirty="0" smtClean="0">
                <a:hlinkClick r:id="rId4"/>
              </a:rPr>
              <a:t>overpass-turbo.eu/s/gE8</a:t>
            </a:r>
            <a:r>
              <a:rPr lang="nl-BE" dirty="0" smtClean="0"/>
              <a:t> </a:t>
            </a:r>
          </a:p>
          <a:p>
            <a:r>
              <a:rPr lang="nl-BE" dirty="0" err="1" smtClean="0"/>
              <a:t>Your</a:t>
            </a:r>
            <a:r>
              <a:rPr lang="nl-BE" dirty="0" smtClean="0"/>
              <a:t> OSM </a:t>
            </a:r>
            <a:r>
              <a:rPr lang="nl-BE" dirty="0" err="1" smtClean="0"/>
              <a:t>heatmap</a:t>
            </a:r>
            <a:r>
              <a:rPr lang="nl-BE" dirty="0"/>
              <a:t>: </a:t>
            </a:r>
            <a:r>
              <a:rPr lang="nl-BE" dirty="0">
                <a:hlinkClick r:id="rId5"/>
              </a:rPr>
              <a:t>http://hdyc.neis-one.org/?</a:t>
            </a:r>
            <a:r>
              <a:rPr lang="nl-BE" dirty="0" smtClean="0">
                <a:hlinkClick r:id="rId5"/>
              </a:rPr>
              <a:t>joost%20schouppe</a:t>
            </a:r>
            <a:r>
              <a:rPr lang="nl-BE" dirty="0" smtClean="0"/>
              <a:t> </a:t>
            </a:r>
          </a:p>
          <a:p>
            <a:r>
              <a:rPr lang="nl-BE" dirty="0" smtClean="0"/>
              <a:t>Map </a:t>
            </a:r>
            <a:r>
              <a:rPr lang="nl-BE" dirty="0" err="1" smtClean="0"/>
              <a:t>coloured</a:t>
            </a:r>
            <a:r>
              <a:rPr lang="nl-BE" dirty="0" smtClean="0"/>
              <a:t> </a:t>
            </a:r>
            <a:r>
              <a:rPr lang="nl-BE" dirty="0" err="1" smtClean="0"/>
              <a:t>by</a:t>
            </a:r>
            <a:r>
              <a:rPr lang="nl-BE" dirty="0" smtClean="0"/>
              <a:t> </a:t>
            </a:r>
            <a:r>
              <a:rPr lang="nl-BE" dirty="0" err="1" smtClean="0"/>
              <a:t>contributor</a:t>
            </a:r>
            <a:endParaRPr lang="nl-BE" dirty="0" smtClean="0"/>
          </a:p>
          <a:p>
            <a:r>
              <a:rPr lang="nl-BE" dirty="0" err="1" smtClean="0"/>
              <a:t>Historical</a:t>
            </a:r>
            <a:r>
              <a:rPr lang="nl-BE" dirty="0" smtClean="0"/>
              <a:t> </a:t>
            </a:r>
            <a:r>
              <a:rPr lang="nl-BE" dirty="0"/>
              <a:t>OSM map: </a:t>
            </a:r>
            <a:r>
              <a:rPr lang="nl-BE" dirty="0">
                <a:hlinkClick r:id="rId6"/>
              </a:rPr>
              <a:t>http://gk.historic.place</a:t>
            </a:r>
            <a:r>
              <a:rPr lang="nl-BE" dirty="0" smtClean="0">
                <a:hlinkClick r:id="rId6"/>
              </a:rPr>
              <a:t>/</a:t>
            </a:r>
            <a:r>
              <a:rPr lang="nl-BE" dirty="0" smtClean="0"/>
              <a:t> </a:t>
            </a:r>
          </a:p>
          <a:p>
            <a:r>
              <a:rPr lang="nl-BE" dirty="0" err="1" smtClean="0"/>
              <a:t>Paved</a:t>
            </a:r>
            <a:r>
              <a:rPr lang="nl-BE" dirty="0" smtClean="0"/>
              <a:t> </a:t>
            </a:r>
            <a:r>
              <a:rPr lang="nl-BE" dirty="0" err="1" smtClean="0"/>
              <a:t>roads</a:t>
            </a:r>
            <a:r>
              <a:rPr lang="nl-BE" dirty="0" smtClean="0"/>
              <a:t> </a:t>
            </a:r>
            <a:r>
              <a:rPr lang="nl-BE" dirty="0"/>
              <a:t>in OSM: </a:t>
            </a:r>
            <a:r>
              <a:rPr lang="nl-BE" dirty="0">
                <a:hlinkClick r:id="rId7"/>
              </a:rPr>
              <a:t>http://</a:t>
            </a:r>
            <a:r>
              <a:rPr lang="nl-BE" dirty="0" smtClean="0">
                <a:hlinkClick r:id="rId7"/>
              </a:rPr>
              <a:t>www.openstreetmap.org/user/joost%20schouppe/diary/38103</a:t>
            </a:r>
            <a:r>
              <a:rPr lang="nl-BE" dirty="0" smtClean="0"/>
              <a:t>  </a:t>
            </a:r>
            <a:r>
              <a:rPr lang="nl-BE" dirty="0" err="1" smtClean="0"/>
              <a:t>and</a:t>
            </a:r>
            <a:r>
              <a:rPr lang="nl-BE" dirty="0"/>
              <a:t> </a:t>
            </a:r>
            <a:endParaRPr lang="nl-BE" dirty="0" smtClean="0"/>
          </a:p>
          <a:p>
            <a:r>
              <a:rPr lang="nl-BE" dirty="0" smtClean="0">
                <a:hlinkClick r:id="rId8"/>
              </a:rPr>
              <a:t>http</a:t>
            </a:r>
            <a:r>
              <a:rPr lang="nl-BE" dirty="0">
                <a:hlinkClick r:id="rId8"/>
              </a:rPr>
              <a:t>://</a:t>
            </a:r>
            <a:r>
              <a:rPr lang="nl-BE" dirty="0" smtClean="0">
                <a:hlinkClick r:id="rId8"/>
              </a:rPr>
              <a:t>www.openstreetmap.org/user/joost%20schouppe/diary/35883</a:t>
            </a:r>
            <a:r>
              <a:rPr lang="nl-BE" dirty="0" smtClean="0"/>
              <a:t> </a:t>
            </a:r>
          </a:p>
          <a:p>
            <a:r>
              <a:rPr lang="nl-BE" dirty="0" err="1"/>
              <a:t>Lazy</a:t>
            </a:r>
            <a:r>
              <a:rPr lang="nl-BE" dirty="0"/>
              <a:t> </a:t>
            </a:r>
            <a:r>
              <a:rPr lang="nl-BE" dirty="0" err="1"/>
              <a:t>Mapillary</a:t>
            </a:r>
            <a:r>
              <a:rPr lang="nl-BE" dirty="0"/>
              <a:t>: </a:t>
            </a:r>
            <a:r>
              <a:rPr lang="nl-BE" dirty="0">
                <a:hlinkClick r:id="rId9"/>
              </a:rPr>
              <a:t>http://www.openstreetmap.org/user/joost%20schouppe/diary/36196</a:t>
            </a:r>
            <a:r>
              <a:rPr lang="nl-BE" dirty="0"/>
              <a:t> </a:t>
            </a:r>
          </a:p>
          <a:p>
            <a:r>
              <a:rPr lang="nl-BE" dirty="0" err="1"/>
              <a:t>Mapillary</a:t>
            </a:r>
            <a:r>
              <a:rPr lang="nl-BE" dirty="0"/>
              <a:t> in Albania: </a:t>
            </a:r>
            <a:r>
              <a:rPr lang="nl-BE" dirty="0">
                <a:hlinkClick r:id="rId10"/>
              </a:rPr>
              <a:t>http://blog.mapillary.com/update/2014/10/27/long-hike.html</a:t>
            </a:r>
            <a:r>
              <a:rPr lang="nl-BE" dirty="0"/>
              <a:t> </a:t>
            </a:r>
            <a:endParaRPr lang="nl-BE" dirty="0" smtClean="0"/>
          </a:p>
          <a:p>
            <a:r>
              <a:rPr lang="nl-BE" dirty="0" err="1" smtClean="0"/>
              <a:t>Walking</a:t>
            </a:r>
            <a:r>
              <a:rPr lang="nl-BE" dirty="0"/>
              <a:t> Papers: </a:t>
            </a:r>
            <a:r>
              <a:rPr lang="nl-BE" dirty="0">
                <a:hlinkClick r:id="rId11"/>
              </a:rPr>
              <a:t>http://</a:t>
            </a:r>
            <a:r>
              <a:rPr lang="nl-BE" dirty="0" smtClean="0">
                <a:hlinkClick r:id="rId11"/>
              </a:rPr>
              <a:t>wiki.openstreetmap.org/wiki/Walking_Papers</a:t>
            </a:r>
            <a:r>
              <a:rPr lang="nl-BE" dirty="0" smtClean="0"/>
              <a:t> </a:t>
            </a:r>
            <a:endParaRPr lang="nl-BE" dirty="0"/>
          </a:p>
          <a:p>
            <a:r>
              <a:rPr lang="nl-BE" dirty="0" smtClean="0"/>
              <a:t>Import </a:t>
            </a:r>
            <a:r>
              <a:rPr lang="nl-BE" dirty="0" err="1" smtClean="0"/>
              <a:t>guidelines</a:t>
            </a:r>
            <a:r>
              <a:rPr lang="nl-BE" dirty="0"/>
              <a:t>: </a:t>
            </a:r>
            <a:r>
              <a:rPr lang="nl-BE" dirty="0">
                <a:hlinkClick r:id="rId12"/>
              </a:rPr>
              <a:t>http://</a:t>
            </a:r>
            <a:r>
              <a:rPr lang="nl-BE" dirty="0" smtClean="0">
                <a:hlinkClick r:id="rId12"/>
              </a:rPr>
              <a:t>wiki.openstreetmap.org/wiki/Import/Guidelines</a:t>
            </a:r>
            <a:r>
              <a:rPr lang="nl-BE" dirty="0" smtClean="0"/>
              <a:t> </a:t>
            </a:r>
          </a:p>
          <a:p>
            <a:r>
              <a:rPr lang="nl-BE" dirty="0" err="1" smtClean="0"/>
              <a:t>Typhon</a:t>
            </a:r>
            <a:r>
              <a:rPr lang="nl-BE" dirty="0" smtClean="0"/>
              <a:t> </a:t>
            </a:r>
            <a:r>
              <a:rPr lang="nl-BE" dirty="0" err="1" smtClean="0"/>
              <a:t>Haiyan</a:t>
            </a:r>
            <a:r>
              <a:rPr lang="nl-BE" dirty="0" smtClean="0"/>
              <a:t> </a:t>
            </a:r>
            <a:r>
              <a:rPr lang="nl-BE" dirty="0" err="1" smtClean="0"/>
              <a:t>Damage</a:t>
            </a:r>
            <a:r>
              <a:rPr lang="nl-BE" dirty="0" smtClean="0"/>
              <a:t> </a:t>
            </a:r>
            <a:r>
              <a:rPr lang="nl-BE" dirty="0" err="1" smtClean="0"/>
              <a:t>Assesment</a:t>
            </a:r>
            <a:r>
              <a:rPr lang="nl-BE" dirty="0" smtClean="0"/>
              <a:t> </a:t>
            </a:r>
            <a:r>
              <a:rPr lang="nl-BE" dirty="0" err="1" smtClean="0"/>
              <a:t>with</a:t>
            </a:r>
            <a:r>
              <a:rPr lang="nl-BE" dirty="0" smtClean="0"/>
              <a:t> OSM: </a:t>
            </a:r>
            <a:r>
              <a:rPr lang="nl-BE" dirty="0" smtClean="0">
                <a:hlinkClick r:id="rId13"/>
              </a:rPr>
              <a:t>http</a:t>
            </a:r>
            <a:r>
              <a:rPr lang="nl-BE" dirty="0">
                <a:hlinkClick r:id="rId13"/>
              </a:rPr>
              <a:t>://americanredcross.github.io/OSM-Assessment</a:t>
            </a:r>
            <a:r>
              <a:rPr lang="nl-BE" dirty="0" smtClean="0">
                <a:hlinkClick r:id="rId13"/>
              </a:rPr>
              <a:t>/</a:t>
            </a:r>
            <a:r>
              <a:rPr lang="nl-BE" dirty="0" smtClean="0"/>
              <a:t> </a:t>
            </a:r>
          </a:p>
          <a:p>
            <a:endParaRPr lang="nl-BE" dirty="0"/>
          </a:p>
        </p:txBody>
      </p:sp>
    </p:spTree>
    <p:extLst>
      <p:ext uri="{BB962C8B-B14F-4D97-AF65-F5344CB8AC3E}">
        <p14:creationId xmlns:p14="http://schemas.microsoft.com/office/powerpoint/2010/main" val="851184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9988" y="914400"/>
            <a:ext cx="6802437"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3280926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680" y="0"/>
            <a:ext cx="5616624" cy="68505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9482747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data:image/png;base64,iVBORw0KGgoAAAANSUhEUgAAASwAAABkCAYAAAA8AQ3AAAAC9ElEQVR4Xu3UAQkAAAwCwdm/9HI83BLIOdw5AgQIRAQWySkmAQIEzmB5Ag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PGZAAGU3BBs5AAAAAElFTkSuQmCC"/>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3" name="AutoShape 4" descr="data:image/png;base64,iVBORw0KGgoAAAANSUhEUgAAASwAAABkCAYAAAA8AQ3AAAAC9ElEQVR4Xu3UAQkAAAwCwdm/9HI83BLIOdw5AgQIRAQWySkmAQIEzmB5Ag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GCw/QIBARsBgZaoSlAABg+UHCBDICBisTFWCEiBgsPwAAQIZAYOVqUpQAgQMlh8gQCAjYLAyVQlKgIDB8gMECGQEDFamKkEJEDBYfoAAgYyAwcpUJSgBAgbLDxAgkBEwWJmqBCVAwGD5AQIEMgIGK1OVoAQIPGZAAGU3BBs5AAAAAElFTkSuQmCC"/>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5816" y="144461"/>
            <a:ext cx="3105150" cy="1343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1"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30" y="1673158"/>
            <a:ext cx="9128770" cy="51848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451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http://product.itoworld.com/product/osm/map_image?style=users&amp;area=7083:6&amp;sort=way-"/>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sp>
        <p:nvSpPr>
          <p:cNvPr id="3" name="AutoShape 4" descr="http://product.itoworld.com/product/osm/map_image?style=users&amp;area=7083:6&amp;sort=way-"/>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nl-BE"/>
          </a:p>
        </p:txBody>
      </p:sp>
      <p:pic>
        <p:nvPicPr>
          <p:cNvPr id="512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2710"/>
            <a:ext cx="9143999" cy="68846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58253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kstvak 2"/>
          <p:cNvSpPr txBox="1"/>
          <p:nvPr/>
        </p:nvSpPr>
        <p:spPr>
          <a:xfrm>
            <a:off x="1763688" y="1628800"/>
            <a:ext cx="6109365" cy="923330"/>
          </a:xfrm>
          <a:prstGeom prst="rect">
            <a:avLst/>
          </a:prstGeom>
          <a:noFill/>
        </p:spPr>
        <p:txBody>
          <a:bodyPr wrap="none" rtlCol="0">
            <a:spAutoFit/>
          </a:bodyPr>
          <a:lstStyle/>
          <a:p>
            <a:r>
              <a:rPr lang="nl-BE" sz="5400" dirty="0" err="1"/>
              <a:t>What’s</a:t>
            </a:r>
            <a:r>
              <a:rPr lang="nl-BE" sz="5400" dirty="0"/>
              <a:t> in </a:t>
            </a:r>
            <a:r>
              <a:rPr lang="nl-BE" sz="5400" dirty="0" err="1"/>
              <a:t>it</a:t>
            </a:r>
            <a:r>
              <a:rPr lang="nl-BE" sz="5400" dirty="0"/>
              <a:t> </a:t>
            </a:r>
            <a:r>
              <a:rPr lang="nl-BE" sz="5400" dirty="0" err="1"/>
              <a:t>for</a:t>
            </a:r>
            <a:r>
              <a:rPr lang="nl-BE" sz="5400" dirty="0"/>
              <a:t> me</a:t>
            </a:r>
            <a:r>
              <a:rPr lang="nl-BE" sz="5400" dirty="0" smtClean="0"/>
              <a:t>?</a:t>
            </a:r>
            <a:endParaRPr lang="nl-BE" sz="5400" dirty="0"/>
          </a:p>
        </p:txBody>
      </p:sp>
    </p:spTree>
    <p:extLst>
      <p:ext uri="{BB962C8B-B14F-4D97-AF65-F5344CB8AC3E}">
        <p14:creationId xmlns:p14="http://schemas.microsoft.com/office/powerpoint/2010/main" val="1424552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600" y="2307"/>
            <a:ext cx="10456287" cy="6871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10452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4152" y="1"/>
            <a:ext cx="6643433" cy="6857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17676079"/>
      </p:ext>
    </p:extLst>
  </p:cSld>
  <p:clrMapOvr>
    <a:masterClrMapping/>
  </p:clrMapOvr>
</p:sld>
</file>

<file path=ppt/theme/theme1.xml><?xml version="1.0" encoding="utf-8"?>
<a:theme xmlns:a="http://schemas.openxmlformats.org/drawingml/2006/main" name="simple-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1375</TotalTime>
  <Words>750</Words>
  <Application>Microsoft Office PowerPoint</Application>
  <PresentationFormat>Diavoorstelling (4:3)</PresentationFormat>
  <Paragraphs>51</Paragraphs>
  <Slides>22</Slides>
  <Notes>21</Notes>
  <HiddenSlides>0</HiddenSlides>
  <MMClips>0</MMClips>
  <ScaleCrop>false</ScaleCrop>
  <HeadingPairs>
    <vt:vector size="4" baseType="variant">
      <vt:variant>
        <vt:lpstr>Thema</vt:lpstr>
      </vt:variant>
      <vt:variant>
        <vt:i4>1</vt:i4>
      </vt:variant>
      <vt:variant>
        <vt:lpstr>Diatitels</vt:lpstr>
      </vt:variant>
      <vt:variant>
        <vt:i4>22</vt:i4>
      </vt:variant>
    </vt:vector>
  </HeadingPairs>
  <TitlesOfParts>
    <vt:vector size="23" baseType="lpstr">
      <vt:lpstr>simple-light</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lpstr>PowerPoint-presentatie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 Mapathon</dc:title>
  <dc:creator>Joost Schouppe</dc:creator>
  <cp:lastModifiedBy>Joost Schouppe</cp:lastModifiedBy>
  <cp:revision>64</cp:revision>
  <dcterms:modified xsi:type="dcterms:W3CDTF">2017-02-18T11:10:56Z</dcterms:modified>
</cp:coreProperties>
</file>